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58" r:id="rId4"/>
    <p:sldId id="266" r:id="rId5"/>
    <p:sldId id="260" r:id="rId6"/>
    <p:sldId id="268" r:id="rId7"/>
    <p:sldId id="267" r:id="rId8"/>
    <p:sldId id="262" r:id="rId9"/>
    <p:sldId id="261" r:id="rId10"/>
    <p:sldId id="263" r:id="rId11"/>
    <p:sldId id="265" r:id="rId12"/>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0" d="100"/>
          <a:sy n="100" d="100"/>
        </p:scale>
        <p:origin x="-702"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A9C50D4-B119-4731-907F-4A7D90FDD88C}" type="datetimeFigureOut">
              <a:rPr lang="es-ES" smtClean="0"/>
              <a:pPr/>
              <a:t>21/09/2009</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4C9FE4-7273-4354-B3ED-A7B39E7374D8}"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827816AE-96D8-4720-8E31-D96D7C84757C}" type="datetimeFigureOut">
              <a:rPr lang="es-ES" smtClean="0"/>
              <a:pPr/>
              <a:t>21/09/2009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4402E06-AB49-46BA-9452-A9E8D20DA757}"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827816AE-96D8-4720-8E31-D96D7C84757C}" type="datetimeFigureOut">
              <a:rPr lang="es-ES" smtClean="0"/>
              <a:pPr/>
              <a:t>21/09/2009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4402E06-AB49-46BA-9452-A9E8D20DA757}"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827816AE-96D8-4720-8E31-D96D7C84757C}" type="datetimeFigureOut">
              <a:rPr lang="es-ES" smtClean="0"/>
              <a:pPr/>
              <a:t>21/09/2009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4402E06-AB49-46BA-9452-A9E8D20DA757}"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827816AE-96D8-4720-8E31-D96D7C84757C}" type="datetimeFigureOut">
              <a:rPr lang="es-ES" smtClean="0"/>
              <a:pPr/>
              <a:t>21/09/2009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4402E06-AB49-46BA-9452-A9E8D20DA757}"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827816AE-96D8-4720-8E31-D96D7C84757C}" type="datetimeFigureOut">
              <a:rPr lang="es-ES" smtClean="0"/>
              <a:pPr/>
              <a:t>21/09/2009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4402E06-AB49-46BA-9452-A9E8D20DA757}"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827816AE-96D8-4720-8E31-D96D7C84757C}" type="datetimeFigureOut">
              <a:rPr lang="es-ES" smtClean="0"/>
              <a:pPr/>
              <a:t>21/09/2009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A4402E06-AB49-46BA-9452-A9E8D20DA757}"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827816AE-96D8-4720-8E31-D96D7C84757C}" type="datetimeFigureOut">
              <a:rPr lang="es-ES" smtClean="0"/>
              <a:pPr/>
              <a:t>21/09/2009</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A4402E06-AB49-46BA-9452-A9E8D20DA757}"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827816AE-96D8-4720-8E31-D96D7C84757C}" type="datetimeFigureOut">
              <a:rPr lang="es-ES" smtClean="0"/>
              <a:pPr/>
              <a:t>21/09/2009</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A4402E06-AB49-46BA-9452-A9E8D20DA757}"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27816AE-96D8-4720-8E31-D96D7C84757C}" type="datetimeFigureOut">
              <a:rPr lang="es-ES" smtClean="0"/>
              <a:pPr/>
              <a:t>21/09/2009</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A4402E06-AB49-46BA-9452-A9E8D20DA757}"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27816AE-96D8-4720-8E31-D96D7C84757C}" type="datetimeFigureOut">
              <a:rPr lang="es-ES" smtClean="0"/>
              <a:pPr/>
              <a:t>21/09/2009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A4402E06-AB49-46BA-9452-A9E8D20DA757}"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27816AE-96D8-4720-8E31-D96D7C84757C}" type="datetimeFigureOut">
              <a:rPr lang="es-ES" smtClean="0"/>
              <a:pPr/>
              <a:t>21/09/2009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A4402E06-AB49-46BA-9452-A9E8D20DA757}"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7816AE-96D8-4720-8E31-D96D7C84757C}" type="datetimeFigureOut">
              <a:rPr lang="es-ES" smtClean="0"/>
              <a:pPr/>
              <a:t>21/09/2009</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402E06-AB49-46BA-9452-A9E8D20DA757}"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intermonoxfam.org/es/page.asp?id=3495" TargetMode="External"/><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hyperlink" Target="http://www.youtube.com/watch?v=RE20uuhnOd4&amp;feature=channel" TargetMode="External"/><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hyperlink" Target="http://www.idae.es/index.php/mod.pags/mem.detalle/id.407" TargetMode="External"/><Relationship Id="rId7" Type="http://schemas.openxmlformats.org/officeDocument/2006/relationships/hyperlink" Target="http://www.sevilla.org/sevillaenbici/" TargetMode="External"/><Relationship Id="rId2" Type="http://schemas.openxmlformats.org/officeDocument/2006/relationships/image" Target="../media/image6.jpeg"/><Relationship Id="rId1" Type="http://schemas.openxmlformats.org/officeDocument/2006/relationships/slideLayout" Target="../slideLayouts/slideLayout6.xml"/><Relationship Id="rId6" Type="http://schemas.openxmlformats.org/officeDocument/2006/relationships/hyperlink" Target="http://www.styralia.com/index.php?option=com_content&amp;task=view&amp;id=181&amp;Itemid=2" TargetMode="External"/><Relationship Id="rId5" Type="http://schemas.openxmlformats.org/officeDocument/2006/relationships/hyperlink" Target="http://www.tussam.es/index.php?id=156" TargetMode="External"/><Relationship Id="rId4" Type="http://schemas.openxmlformats.org/officeDocument/2006/relationships/hyperlink" Target="http://www.automovilhibrido.com/"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14348" y="2500306"/>
            <a:ext cx="7772400" cy="1470025"/>
          </a:xfrm>
        </p:spPr>
        <p:txBody>
          <a:bodyPr/>
          <a:lstStyle/>
          <a:p>
            <a:r>
              <a:rPr lang="es-ES" dirty="0" smtClean="0"/>
              <a:t>DESARROLLO SOSTENIBLE</a:t>
            </a:r>
            <a:endParaRPr lang="es-ES" dirty="0"/>
          </a:p>
        </p:txBody>
      </p:sp>
      <p:sp>
        <p:nvSpPr>
          <p:cNvPr id="3" name="2 Subtítulo"/>
          <p:cNvSpPr>
            <a:spLocks noGrp="1"/>
          </p:cNvSpPr>
          <p:nvPr>
            <p:ph type="subTitle" idx="1"/>
          </p:nvPr>
        </p:nvSpPr>
        <p:spPr/>
        <p:txBody>
          <a:bodyPr>
            <a:normAutofit/>
          </a:bodyPr>
          <a:lstStyle/>
          <a:p>
            <a:r>
              <a:rPr lang="es-ES" dirty="0" smtClean="0"/>
              <a:t>¿QUÉ ES EL DESARROLLO SOSTENIBLE?</a:t>
            </a:r>
          </a:p>
          <a:p>
            <a:r>
              <a:rPr lang="es-ES" dirty="0" smtClean="0"/>
              <a:t>¿CÓMO PODEMOS ACTUAR?</a:t>
            </a:r>
            <a:endParaRPr lang="es-ES" dirty="0"/>
          </a:p>
        </p:txBody>
      </p:sp>
      <p:pic>
        <p:nvPicPr>
          <p:cNvPr id="9" name="8 Imagen" descr="globtrans1.gif"/>
          <p:cNvPicPr>
            <a:picLocks noChangeAspect="1"/>
          </p:cNvPicPr>
          <p:nvPr/>
        </p:nvPicPr>
        <p:blipFill>
          <a:blip r:embed="rId2" cstate="print"/>
          <a:stretch>
            <a:fillRect/>
          </a:stretch>
        </p:blipFill>
        <p:spPr>
          <a:xfrm>
            <a:off x="3143240" y="285728"/>
            <a:ext cx="2871782" cy="2595074"/>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Pintando_el_Mundo_1024x768-475814.jpeg"/>
          <p:cNvPicPr>
            <a:picLocks noChangeAspect="1"/>
          </p:cNvPicPr>
          <p:nvPr/>
        </p:nvPicPr>
        <p:blipFill>
          <a:blip r:embed="rId2" cstate="print"/>
          <a:stretch>
            <a:fillRect/>
          </a:stretch>
        </p:blipFill>
        <p:spPr>
          <a:xfrm>
            <a:off x="0" y="0"/>
            <a:ext cx="9144000" cy="6858000"/>
          </a:xfrm>
          <a:prstGeom prst="rect">
            <a:avLst/>
          </a:prstGeom>
        </p:spPr>
      </p:pic>
      <p:sp>
        <p:nvSpPr>
          <p:cNvPr id="2" name="1 Título"/>
          <p:cNvSpPr>
            <a:spLocks noGrp="1"/>
          </p:cNvSpPr>
          <p:nvPr>
            <p:ph type="title"/>
          </p:nvPr>
        </p:nvSpPr>
        <p:spPr/>
        <p:txBody>
          <a:bodyPr/>
          <a:lstStyle/>
          <a:p>
            <a:r>
              <a:rPr lang="es-ES" b="1" dirty="0" smtClean="0">
                <a:solidFill>
                  <a:schemeClr val="bg1"/>
                </a:solidFill>
              </a:rPr>
              <a:t>CONCLUSIONES</a:t>
            </a:r>
            <a:endParaRPr lang="es-ES" b="1" dirty="0">
              <a:solidFill>
                <a:schemeClr val="bg1"/>
              </a:solidFill>
            </a:endParaRPr>
          </a:p>
        </p:txBody>
      </p:sp>
      <p:sp>
        <p:nvSpPr>
          <p:cNvPr id="3" name="2 CuadroTexto"/>
          <p:cNvSpPr txBox="1"/>
          <p:nvPr/>
        </p:nvSpPr>
        <p:spPr>
          <a:xfrm>
            <a:off x="1000100" y="1643050"/>
            <a:ext cx="7715304" cy="4247317"/>
          </a:xfrm>
          <a:prstGeom prst="rect">
            <a:avLst/>
          </a:prstGeom>
          <a:noFill/>
        </p:spPr>
        <p:txBody>
          <a:bodyPr wrap="square" rtlCol="0">
            <a:spAutoFit/>
          </a:bodyPr>
          <a:lstStyle/>
          <a:p>
            <a:r>
              <a:rPr lang="es-ES" dirty="0" smtClean="0">
                <a:solidFill>
                  <a:schemeClr val="bg1"/>
                </a:solidFill>
              </a:rPr>
              <a:t>TODAS ESTAS IDEAS SOBRE SOSTENIBILIDAD LAS TENDRÉIS  QUE RECOGER EN VUESTRO DISEÑO DE CIUDAD SOSTENIBLE, TENIENDO EN CUENTA VUESTROS CONOCIMIENTOS DE:</a:t>
            </a:r>
          </a:p>
          <a:p>
            <a:endParaRPr lang="es-ES" dirty="0" smtClean="0">
              <a:solidFill>
                <a:schemeClr val="bg1"/>
              </a:solidFill>
            </a:endParaRPr>
          </a:p>
          <a:p>
            <a:r>
              <a:rPr lang="es-ES" dirty="0" smtClean="0">
                <a:solidFill>
                  <a:schemeClr val="bg1"/>
                </a:solidFill>
              </a:rPr>
              <a:t>CIUDADES PLANIFICADAS vs. CIUDADES ORGÁNICAS</a:t>
            </a:r>
          </a:p>
          <a:p>
            <a:endParaRPr lang="es-ES" dirty="0" smtClean="0">
              <a:solidFill>
                <a:schemeClr val="bg1"/>
              </a:solidFill>
            </a:endParaRPr>
          </a:p>
          <a:p>
            <a:r>
              <a:rPr lang="es-ES" dirty="0" smtClean="0">
                <a:solidFill>
                  <a:schemeClr val="bg1"/>
                </a:solidFill>
              </a:rPr>
              <a:t>ZONIFICACIÓN vs MEZCLA DE USOS</a:t>
            </a:r>
          </a:p>
          <a:p>
            <a:endParaRPr lang="es-ES" dirty="0" smtClean="0">
              <a:solidFill>
                <a:schemeClr val="bg1"/>
              </a:solidFill>
            </a:endParaRPr>
          </a:p>
          <a:p>
            <a:r>
              <a:rPr lang="es-ES" dirty="0" smtClean="0">
                <a:solidFill>
                  <a:schemeClr val="bg1"/>
                </a:solidFill>
              </a:rPr>
              <a:t>CIUDADES SOSTENIBLES vs CIUDADES CONTAMINANTES</a:t>
            </a:r>
          </a:p>
          <a:p>
            <a:endParaRPr lang="es-ES" dirty="0" smtClean="0">
              <a:solidFill>
                <a:schemeClr val="bg1"/>
              </a:solidFill>
            </a:endParaRPr>
          </a:p>
          <a:p>
            <a:r>
              <a:rPr lang="es-ES" dirty="0" smtClean="0">
                <a:solidFill>
                  <a:schemeClr val="bg1"/>
                </a:solidFill>
              </a:rPr>
              <a:t>Ahora, el tiempo que queda de clase, vais a pensar en 3 ideas de pequeñas actuaciones que podáis hacer en casa para ayudar el medioambiente…ya sabéis, ACTÚA LOCALMENTE, PIENSA GLOBALMENTE</a:t>
            </a:r>
          </a:p>
          <a:p>
            <a:endParaRPr lang="es-ES" dirty="0" smtClean="0"/>
          </a:p>
          <a:p>
            <a:r>
              <a:rPr lang="es-ES" dirty="0" smtClean="0">
                <a:hlinkClick r:id="rId3"/>
              </a:rPr>
              <a:t>http://www.intermonoxfam.org/es/page.asp?id=3495</a:t>
            </a:r>
            <a:r>
              <a:rPr lang="es-ES" dirty="0" smtClean="0"/>
              <a:t>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¡¡¡AÚN NOS QUEDA TIEMPO!!!</a:t>
            </a:r>
            <a:endParaRPr lang="es-ES" dirty="0"/>
          </a:p>
        </p:txBody>
      </p:sp>
      <p:pic>
        <p:nvPicPr>
          <p:cNvPr id="3" name="2 Imagen" descr="Interflon around the globe.jpg"/>
          <p:cNvPicPr>
            <a:picLocks noChangeAspect="1"/>
          </p:cNvPicPr>
          <p:nvPr/>
        </p:nvPicPr>
        <p:blipFill>
          <a:blip r:embed="rId2" cstate="print"/>
          <a:stretch>
            <a:fillRect/>
          </a:stretch>
        </p:blipFill>
        <p:spPr>
          <a:xfrm>
            <a:off x="2428860" y="1285860"/>
            <a:ext cx="4569138" cy="4517034"/>
          </a:xfrm>
          <a:prstGeom prst="rect">
            <a:avLst/>
          </a:prstGeom>
        </p:spPr>
      </p:pic>
      <p:sp>
        <p:nvSpPr>
          <p:cNvPr id="4" name="3 CuadroTexto"/>
          <p:cNvSpPr txBox="1"/>
          <p:nvPr/>
        </p:nvSpPr>
        <p:spPr>
          <a:xfrm>
            <a:off x="1071538" y="5929330"/>
            <a:ext cx="7858180" cy="646331"/>
          </a:xfrm>
          <a:prstGeom prst="rect">
            <a:avLst/>
          </a:prstGeom>
          <a:noFill/>
        </p:spPr>
        <p:txBody>
          <a:bodyPr wrap="square" rtlCol="0">
            <a:spAutoFit/>
          </a:bodyPr>
          <a:lstStyle/>
          <a:p>
            <a:r>
              <a:rPr lang="es-ES" dirty="0" smtClean="0">
                <a:hlinkClick r:id="rId3"/>
              </a:rPr>
              <a:t>http://www.youtube.com/watch?v=RE20uuhnOd4&amp;feature=channel</a:t>
            </a:r>
            <a:r>
              <a:rPr lang="es-ES" dirty="0" smtClean="0"/>
              <a:t> </a:t>
            </a:r>
          </a:p>
          <a:p>
            <a:endParaRPr lang="es-E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5614998" cy="727058"/>
          </a:xfrm>
        </p:spPr>
        <p:txBody>
          <a:bodyPr/>
          <a:lstStyle/>
          <a:p>
            <a:r>
              <a:rPr lang="es-ES" dirty="0" smtClean="0">
                <a:latin typeface="Arial" pitchFamily="34" charset="0"/>
                <a:cs typeface="Arial" pitchFamily="34" charset="0"/>
              </a:rPr>
              <a:t>DEFINICIÓN DESARROLLO SOSTENIBLE</a:t>
            </a:r>
            <a:endParaRPr lang="es-ES" dirty="0">
              <a:latin typeface="Arial" pitchFamily="34" charset="0"/>
              <a:cs typeface="Arial" pitchFamily="34" charset="0"/>
            </a:endParaRPr>
          </a:p>
        </p:txBody>
      </p:sp>
      <p:sp>
        <p:nvSpPr>
          <p:cNvPr id="4" name="3 Marcador de texto"/>
          <p:cNvSpPr>
            <a:spLocks noGrp="1"/>
          </p:cNvSpPr>
          <p:nvPr>
            <p:ph type="body" sz="half" idx="2"/>
          </p:nvPr>
        </p:nvSpPr>
        <p:spPr>
          <a:xfrm>
            <a:off x="500034" y="1142984"/>
            <a:ext cx="8401080" cy="2143140"/>
          </a:xfrm>
        </p:spPr>
        <p:txBody>
          <a:bodyPr>
            <a:normAutofit/>
          </a:bodyPr>
          <a:lstStyle/>
          <a:p>
            <a:r>
              <a:rPr lang="es-ES" dirty="0" smtClean="0">
                <a:latin typeface="Arial" pitchFamily="34" charset="0"/>
                <a:cs typeface="Arial" pitchFamily="34" charset="0"/>
              </a:rPr>
              <a:t>En la Cumbre de Río se propuso la definición más actual del concepto de desarrollo sostenible. En ella se considera que el desarrollo es sostenible cuando:</a:t>
            </a:r>
          </a:p>
          <a:p>
            <a:r>
              <a:rPr lang="es-ES" b="1" dirty="0" smtClean="0">
                <a:latin typeface="Arial" pitchFamily="34" charset="0"/>
                <a:cs typeface="Arial" pitchFamily="34" charset="0"/>
              </a:rPr>
              <a:t>1. Utiliza los recursos naturales por debajo de su capacidad de renovación.</a:t>
            </a:r>
          </a:p>
          <a:p>
            <a:r>
              <a:rPr lang="es-ES" b="1" dirty="0" smtClean="0">
                <a:latin typeface="Arial" pitchFamily="34" charset="0"/>
                <a:cs typeface="Arial" pitchFamily="34" charset="0"/>
              </a:rPr>
              <a:t>2. Distribuye las actividades en el territorio de acuerdo con su capacidad de acogida.</a:t>
            </a:r>
          </a:p>
          <a:p>
            <a:r>
              <a:rPr lang="es-ES" b="1" dirty="0" smtClean="0">
                <a:latin typeface="Arial" pitchFamily="34" charset="0"/>
                <a:cs typeface="Arial" pitchFamily="34" charset="0"/>
              </a:rPr>
              <a:t>3. Lleva a cabo estas actividades de tal manera que la emisión de sustancias contaminantes sea inferior a la capacidad asimiladora del medio.</a:t>
            </a:r>
          </a:p>
          <a:p>
            <a:r>
              <a:rPr lang="es-ES" dirty="0" smtClean="0">
                <a:latin typeface="Arial" pitchFamily="34" charset="0"/>
                <a:cs typeface="Arial" pitchFamily="34" charset="0"/>
              </a:rPr>
              <a:t>La capacidad de sostenibilidad del desarrollo implica </a:t>
            </a:r>
            <a:r>
              <a:rPr lang="es-ES" i="1" dirty="0" smtClean="0">
                <a:latin typeface="Arial" pitchFamily="34" charset="0"/>
                <a:cs typeface="Arial" pitchFamily="34" charset="0"/>
              </a:rPr>
              <a:t>"la capacidad para responder equitativamente a las necesidades ambientales y de desarrollo de las generaciones presentes y futuras". </a:t>
            </a:r>
          </a:p>
          <a:p>
            <a:endParaRPr lang="es-ES" dirty="0"/>
          </a:p>
        </p:txBody>
      </p:sp>
      <p:pic>
        <p:nvPicPr>
          <p:cNvPr id="7" name="6 Marcador de contenido" descr="620px-desarrollo_sostenible_svg.png"/>
          <p:cNvPicPr>
            <a:picLocks noGrp="1" noChangeAspect="1"/>
          </p:cNvPicPr>
          <p:nvPr>
            <p:ph idx="1"/>
          </p:nvPr>
        </p:nvPicPr>
        <p:blipFill>
          <a:blip r:embed="rId2" cstate="print"/>
          <a:stretch>
            <a:fillRect/>
          </a:stretch>
        </p:blipFill>
        <p:spPr>
          <a:xfrm>
            <a:off x="2214546" y="3429000"/>
            <a:ext cx="5111750" cy="3124763"/>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pic>
        <p:nvPicPr>
          <p:cNvPr id="2050" name="Picture 2" descr="C:\Program Files\Microsoft Office\MEDIA\CAGCAT10\j0293240.wmf"/>
          <p:cNvPicPr>
            <a:picLocks noChangeAspect="1" noChangeArrowheads="1"/>
          </p:cNvPicPr>
          <p:nvPr/>
        </p:nvPicPr>
        <p:blipFill>
          <a:blip r:embed="rId2" cstate="print"/>
          <a:srcRect/>
          <a:stretch>
            <a:fillRect/>
          </a:stretch>
        </p:blipFill>
        <p:spPr bwMode="auto">
          <a:xfrm>
            <a:off x="4286248" y="3714752"/>
            <a:ext cx="3714777" cy="2738990"/>
          </a:xfrm>
          <a:prstGeom prst="rect">
            <a:avLst/>
          </a:prstGeom>
          <a:noFill/>
        </p:spPr>
      </p:pic>
      <p:sp>
        <p:nvSpPr>
          <p:cNvPr id="8" name="7 Título"/>
          <p:cNvSpPr>
            <a:spLocks noGrp="1"/>
          </p:cNvSpPr>
          <p:nvPr>
            <p:ph type="title" idx="4294967295"/>
          </p:nvPr>
        </p:nvSpPr>
        <p:spPr>
          <a:xfrm>
            <a:off x="785786" y="357166"/>
            <a:ext cx="7772400" cy="1362075"/>
          </a:xfrm>
        </p:spPr>
        <p:txBody>
          <a:bodyPr/>
          <a:lstStyle/>
          <a:p>
            <a:r>
              <a:rPr lang="es-ES" dirty="0" smtClean="0"/>
              <a:t>ACTIVIDADES SOSTENIBLES</a:t>
            </a:r>
            <a:endParaRPr lang="es-ES" dirty="0"/>
          </a:p>
        </p:txBody>
      </p:sp>
      <p:sp>
        <p:nvSpPr>
          <p:cNvPr id="9" name="8 Marcador de texto"/>
          <p:cNvSpPr>
            <a:spLocks noGrp="1"/>
          </p:cNvSpPr>
          <p:nvPr>
            <p:ph type="body" idx="4294967295"/>
          </p:nvPr>
        </p:nvSpPr>
        <p:spPr>
          <a:xfrm>
            <a:off x="642910" y="1500174"/>
            <a:ext cx="7772400" cy="1500187"/>
          </a:xfrm>
        </p:spPr>
        <p:txBody>
          <a:bodyPr>
            <a:noAutofit/>
          </a:bodyPr>
          <a:lstStyle/>
          <a:p>
            <a:r>
              <a:rPr lang="es-ES" sz="1400" dirty="0" smtClean="0">
                <a:latin typeface="Arial" pitchFamily="34" charset="0"/>
                <a:cs typeface="Arial" pitchFamily="34" charset="0"/>
              </a:rPr>
              <a:t>Hemos entendido que el desarrollo sostenible es el que es capaz de satisfacer las necesidades actuales sin comprometer los recursos y posibilidades de las futuras generaciones. </a:t>
            </a:r>
          </a:p>
          <a:p>
            <a:endParaRPr lang="es-ES" sz="1400" dirty="0">
              <a:latin typeface="Arial" pitchFamily="34" charset="0"/>
              <a:cs typeface="Arial" pitchFamily="34" charset="0"/>
            </a:endParaRPr>
          </a:p>
          <a:p>
            <a:r>
              <a:rPr lang="es-ES" sz="1400" dirty="0" smtClean="0">
                <a:latin typeface="Arial" pitchFamily="34" charset="0"/>
                <a:cs typeface="Arial" pitchFamily="34" charset="0"/>
              </a:rPr>
              <a:t>Intuitivamente  por tanto, una actividad sostenible es aquélla que se puede mantener. Por ejemplo, cortar árboles de un bosque asegurando la repoblación es una actividad sostenible. Por contra, consumir petróleo no es sostenible con los conocimientos actuales, ya que no se conoce ningún sistema para crear petróleo a partir de la biomasa. Hoy sabemos que una buena parte de las actividades humanas no son sostenibles a medio y largo plazo tal y como hoy están planteadas.</a:t>
            </a:r>
            <a:endParaRPr lang="es-ES" sz="1400" dirty="0">
              <a:latin typeface="Arial" pitchFamily="34" charset="0"/>
              <a:cs typeface="Arial" pitchFamily="34" charset="0"/>
            </a:endParaRPr>
          </a:p>
        </p:txBody>
      </p:sp>
      <p:sp>
        <p:nvSpPr>
          <p:cNvPr id="10" name="9 CuadroTexto"/>
          <p:cNvSpPr txBox="1"/>
          <p:nvPr/>
        </p:nvSpPr>
        <p:spPr>
          <a:xfrm>
            <a:off x="928662" y="4714884"/>
            <a:ext cx="3214710" cy="1200329"/>
          </a:xfrm>
          <a:prstGeom prst="rect">
            <a:avLst/>
          </a:prstGeom>
          <a:noFill/>
        </p:spPr>
        <p:txBody>
          <a:bodyPr wrap="square" rtlCol="0">
            <a:spAutoFit/>
          </a:bodyPr>
          <a:lstStyle/>
          <a:p>
            <a:r>
              <a:rPr lang="es-ES" b="1" dirty="0" smtClean="0">
                <a:latin typeface="Arial" pitchFamily="34" charset="0"/>
                <a:cs typeface="Arial" pitchFamily="34" charset="0"/>
              </a:rPr>
              <a:t>AHORA, VAMOS A PENSAR EN ALGUNAS ACTIVIDADES SOSTENIBLES...</a:t>
            </a:r>
            <a:endParaRPr lang="es-ES" b="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LISTADO ACTIVIDADES SOSTENIBLES DE LOS ALUMNOS DE 3º ESO B/C</a:t>
            </a:r>
            <a:endParaRPr lang="es-ES" dirty="0"/>
          </a:p>
        </p:txBody>
      </p:sp>
      <p:sp>
        <p:nvSpPr>
          <p:cNvPr id="3" name="2 CuadroTexto"/>
          <p:cNvSpPr txBox="1"/>
          <p:nvPr/>
        </p:nvSpPr>
        <p:spPr>
          <a:xfrm>
            <a:off x="714348" y="1785926"/>
            <a:ext cx="8072494" cy="5078313"/>
          </a:xfrm>
          <a:prstGeom prst="rect">
            <a:avLst/>
          </a:prstGeom>
          <a:noFill/>
        </p:spPr>
        <p:txBody>
          <a:bodyPr wrap="square" rtlCol="0">
            <a:spAutoFit/>
          </a:bodyPr>
          <a:lstStyle/>
          <a:p>
            <a:pPr>
              <a:buFontTx/>
              <a:buChar char="-"/>
            </a:pPr>
            <a:r>
              <a:rPr lang="es-ES" dirty="0" smtClean="0"/>
              <a:t> ELÍAS:</a:t>
            </a:r>
          </a:p>
          <a:p>
            <a:pPr>
              <a:buFontTx/>
              <a:buChar char="-"/>
            </a:pPr>
            <a:r>
              <a:rPr lang="es-ES" dirty="0"/>
              <a:t> </a:t>
            </a:r>
            <a:r>
              <a:rPr lang="es-ES" dirty="0" smtClean="0"/>
              <a:t>ALEJANDRA:</a:t>
            </a:r>
          </a:p>
          <a:p>
            <a:pPr>
              <a:buFontTx/>
              <a:buChar char="-"/>
            </a:pPr>
            <a:r>
              <a:rPr lang="es-ES" dirty="0" smtClean="0"/>
              <a:t> ANA SÁNCHEZ:</a:t>
            </a:r>
          </a:p>
          <a:p>
            <a:pPr>
              <a:buFontTx/>
              <a:buChar char="-"/>
            </a:pPr>
            <a:r>
              <a:rPr lang="es-ES" dirty="0"/>
              <a:t> </a:t>
            </a:r>
            <a:r>
              <a:rPr lang="es-ES" dirty="0" smtClean="0"/>
              <a:t>GEMA:</a:t>
            </a:r>
          </a:p>
          <a:p>
            <a:pPr>
              <a:buFontTx/>
              <a:buChar char="-"/>
            </a:pPr>
            <a:r>
              <a:rPr lang="es-ES" dirty="0" smtClean="0"/>
              <a:t> EDUARDO:</a:t>
            </a:r>
          </a:p>
          <a:p>
            <a:pPr>
              <a:buFontTx/>
              <a:buChar char="-"/>
            </a:pPr>
            <a:r>
              <a:rPr lang="es-ES" dirty="0" smtClean="0"/>
              <a:t> ALEJANDRO:</a:t>
            </a:r>
          </a:p>
          <a:p>
            <a:pPr>
              <a:buFontTx/>
              <a:buChar char="-"/>
            </a:pPr>
            <a:r>
              <a:rPr lang="es-ES" dirty="0"/>
              <a:t> </a:t>
            </a:r>
            <a:r>
              <a:rPr lang="es-ES" dirty="0" smtClean="0"/>
              <a:t>CRISTINA LARA:</a:t>
            </a:r>
          </a:p>
          <a:p>
            <a:pPr>
              <a:buFontTx/>
              <a:buChar char="-"/>
            </a:pPr>
            <a:r>
              <a:rPr lang="es-ES" dirty="0"/>
              <a:t> </a:t>
            </a:r>
            <a:r>
              <a:rPr lang="es-ES" dirty="0" smtClean="0"/>
              <a:t>ROSA:</a:t>
            </a:r>
          </a:p>
          <a:p>
            <a:pPr>
              <a:buFontTx/>
              <a:buChar char="-"/>
            </a:pPr>
            <a:r>
              <a:rPr lang="es-ES" dirty="0"/>
              <a:t> </a:t>
            </a:r>
            <a:r>
              <a:rPr lang="es-ES" dirty="0" smtClean="0"/>
              <a:t>CABANO:</a:t>
            </a:r>
          </a:p>
          <a:p>
            <a:pPr>
              <a:buFontTx/>
              <a:buChar char="-"/>
            </a:pPr>
            <a:r>
              <a:rPr lang="es-ES" dirty="0"/>
              <a:t> </a:t>
            </a:r>
            <a:r>
              <a:rPr lang="es-ES" dirty="0" smtClean="0"/>
              <a:t>MIGUELITO:</a:t>
            </a:r>
          </a:p>
          <a:p>
            <a:pPr>
              <a:buFontTx/>
              <a:buChar char="-"/>
            </a:pPr>
            <a:r>
              <a:rPr lang="es-ES" dirty="0"/>
              <a:t> </a:t>
            </a:r>
            <a:r>
              <a:rPr lang="es-ES" dirty="0" smtClean="0"/>
              <a:t>ANA LÓPEZ:</a:t>
            </a:r>
          </a:p>
          <a:p>
            <a:pPr>
              <a:buFontTx/>
              <a:buChar char="-"/>
            </a:pPr>
            <a:r>
              <a:rPr lang="es-ES" dirty="0"/>
              <a:t> </a:t>
            </a:r>
            <a:r>
              <a:rPr lang="es-ES" dirty="0" smtClean="0"/>
              <a:t>REYES:</a:t>
            </a:r>
          </a:p>
          <a:p>
            <a:pPr>
              <a:buFontTx/>
              <a:buChar char="-"/>
            </a:pPr>
            <a:r>
              <a:rPr lang="es-ES" dirty="0" smtClean="0"/>
              <a:t> MARÍA VALDÉS:</a:t>
            </a:r>
          </a:p>
          <a:p>
            <a:pPr>
              <a:buFontTx/>
              <a:buChar char="-"/>
            </a:pPr>
            <a:r>
              <a:rPr lang="es-ES" dirty="0"/>
              <a:t> </a:t>
            </a:r>
            <a:r>
              <a:rPr lang="es-ES" dirty="0" smtClean="0"/>
              <a:t>VÍCTOR:</a:t>
            </a:r>
          </a:p>
          <a:p>
            <a:pPr>
              <a:buFontTx/>
              <a:buChar char="-"/>
            </a:pPr>
            <a:r>
              <a:rPr lang="es-ES" dirty="0"/>
              <a:t> </a:t>
            </a:r>
            <a:r>
              <a:rPr lang="es-ES" dirty="0" smtClean="0"/>
              <a:t>CARLOS:</a:t>
            </a:r>
          </a:p>
          <a:p>
            <a:pPr>
              <a:buFontTx/>
              <a:buChar char="-"/>
            </a:pPr>
            <a:r>
              <a:rPr lang="es-ES" dirty="0"/>
              <a:t> </a:t>
            </a:r>
            <a:r>
              <a:rPr lang="es-ES" dirty="0" smtClean="0"/>
              <a:t>ANTONIO:</a:t>
            </a:r>
          </a:p>
          <a:p>
            <a:pPr>
              <a:buFontTx/>
              <a:buChar char="-"/>
            </a:pPr>
            <a:r>
              <a:rPr lang="es-ES" dirty="0"/>
              <a:t> </a:t>
            </a:r>
            <a:r>
              <a:rPr lang="es-ES" dirty="0" smtClean="0"/>
              <a:t>FERNANDO:</a:t>
            </a:r>
          </a:p>
          <a:p>
            <a:pPr>
              <a:buFontTx/>
              <a:buChar char="-"/>
            </a:pPr>
            <a:endParaRPr lang="es-E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NORMATIVAS</a:t>
            </a:r>
            <a:endParaRPr lang="es-ES" dirty="0"/>
          </a:p>
        </p:txBody>
      </p:sp>
      <p:sp>
        <p:nvSpPr>
          <p:cNvPr id="3" name="2 CuadroTexto"/>
          <p:cNvSpPr txBox="1"/>
          <p:nvPr/>
        </p:nvSpPr>
        <p:spPr>
          <a:xfrm>
            <a:off x="1142976" y="1428736"/>
            <a:ext cx="7358114" cy="5539978"/>
          </a:xfrm>
          <a:prstGeom prst="rect">
            <a:avLst/>
          </a:prstGeom>
          <a:noFill/>
          <a:scene3d>
            <a:camera prst="orthographicFront"/>
            <a:lightRig rig="threePt" dir="t"/>
          </a:scene3d>
          <a:sp3d prstMaterial="matte"/>
        </p:spPr>
        <p:txBody>
          <a:bodyPr wrap="square" rtlCol="0">
            <a:spAutoFit/>
          </a:bodyPr>
          <a:lstStyle/>
          <a:p>
            <a:r>
              <a:rPr lang="es-ES" sz="1400" b="1" dirty="0" smtClean="0">
                <a:latin typeface="Arial" pitchFamily="34" charset="0"/>
                <a:cs typeface="Arial" pitchFamily="34" charset="0"/>
              </a:rPr>
              <a:t>CUMBRE DE RÍO y OTRAS CUMBRES DE LA TIERRA</a:t>
            </a:r>
          </a:p>
          <a:p>
            <a:endParaRPr lang="es-ES" sz="1400" b="1" dirty="0" smtClean="0">
              <a:latin typeface="Arial" pitchFamily="34" charset="0"/>
              <a:cs typeface="Arial" pitchFamily="34" charset="0"/>
            </a:endParaRPr>
          </a:p>
          <a:p>
            <a:pPr>
              <a:buFont typeface="Wingdings" pitchFamily="2" charset="2"/>
              <a:buChar char="ü"/>
            </a:pPr>
            <a:r>
              <a:rPr lang="es-ES" sz="1400" dirty="0" smtClean="0">
                <a:latin typeface="Arial" pitchFamily="34" charset="0"/>
                <a:cs typeface="Arial" pitchFamily="34" charset="0"/>
              </a:rPr>
              <a:t>Las Conferencias de Naciones Unidas sobre el Medio Ambiente y el Desarrollo, también conocidas como las Cumbres de la Tierra, fueron unas cumbres internacionales que tuvieron lugar en Río de Janeiro del 3 de junio al 14 de junio de 1992 y en Johannesburgo (Sudáfrica) del 26 de agosto al 4 de septiembre del 2002. Fueron unas conferencias sin precedentes en el ámbito de las Naciones Unidas, tanto en tamaño como en alcance de sus motivos.</a:t>
            </a:r>
          </a:p>
          <a:p>
            <a:r>
              <a:rPr lang="es-ES" sz="1400" dirty="0" smtClean="0">
                <a:latin typeface="Arial" pitchFamily="34" charset="0"/>
                <a:cs typeface="Arial" pitchFamily="34" charset="0"/>
              </a:rPr>
              <a:t>En la Cumbre de la Tierra de Río de Janeiro, participaron 172 gobiernos, entre ellos 108 jefes de Estado o de Gobierno. Unos 2.400 representantes de organizaciones no gubernamentales (ONG) atendieron, junto a 17.000 personas en el Foro de ONG que se convocó paralelamente y al que se atribuyó estatus consultivo.</a:t>
            </a:r>
          </a:p>
          <a:p>
            <a:endParaRPr lang="es-ES" sz="1400" dirty="0" smtClean="0">
              <a:latin typeface="Arial" pitchFamily="34" charset="0"/>
              <a:cs typeface="Arial" pitchFamily="34" charset="0"/>
            </a:endParaRPr>
          </a:p>
          <a:p>
            <a:pPr>
              <a:buFont typeface="Wingdings" pitchFamily="2" charset="2"/>
              <a:buChar char="ü"/>
            </a:pPr>
            <a:r>
              <a:rPr lang="es-ES" sz="1400" dirty="0" smtClean="0">
                <a:latin typeface="Arial" pitchFamily="34" charset="0"/>
                <a:cs typeface="Arial" pitchFamily="34" charset="0"/>
              </a:rPr>
              <a:t>Los temas tratados incluían:</a:t>
            </a:r>
          </a:p>
          <a:p>
            <a:r>
              <a:rPr lang="es-ES" sz="1400" dirty="0" smtClean="0">
                <a:latin typeface="Arial" pitchFamily="34" charset="0"/>
                <a:cs typeface="Arial" pitchFamily="34" charset="0"/>
              </a:rPr>
              <a:t>- escrutinio sistemático de patrones de producción — especialmente de la producción de componentes tóxicos como el plomo en la gasolina y los residuos contaminantes.</a:t>
            </a:r>
          </a:p>
          <a:p>
            <a:r>
              <a:rPr lang="es-ES" sz="1400" dirty="0" smtClean="0">
                <a:latin typeface="Arial" pitchFamily="34" charset="0"/>
                <a:cs typeface="Arial" pitchFamily="34" charset="0"/>
              </a:rPr>
              <a:t>- fuentes alternativas de energía para el uso de combustibles fósiles, vinculados al cambio climático global.</a:t>
            </a:r>
          </a:p>
          <a:p>
            <a:r>
              <a:rPr lang="es-ES" sz="1400" dirty="0" smtClean="0">
                <a:latin typeface="Arial" pitchFamily="34" charset="0"/>
                <a:cs typeface="Arial" pitchFamily="34" charset="0"/>
              </a:rPr>
              <a:t>- apoyo al transporte público para reducir las emisiones de los vehículos, la congestión en las ciudades y los problemas de salud causados por la contaminación</a:t>
            </a:r>
          </a:p>
          <a:p>
            <a:r>
              <a:rPr lang="es-ES" sz="1400" dirty="0" smtClean="0">
                <a:latin typeface="Arial" pitchFamily="34" charset="0"/>
                <a:cs typeface="Arial" pitchFamily="34" charset="0"/>
              </a:rPr>
              <a:t>- la creciente escasez de agua.</a:t>
            </a:r>
          </a:p>
          <a:p>
            <a:endParaRPr lang="es-ES" sz="1400" dirty="0" smtClean="0">
              <a:latin typeface="Arial" pitchFamily="34" charset="0"/>
              <a:cs typeface="Arial" pitchFamily="34" charset="0"/>
            </a:endParaRPr>
          </a:p>
          <a:p>
            <a:pPr>
              <a:buFont typeface="Wingdings" pitchFamily="2" charset="2"/>
              <a:buChar char="ü"/>
            </a:pPr>
            <a:r>
              <a:rPr lang="es-ES" sz="1400" dirty="0" smtClean="0">
                <a:latin typeface="Arial" pitchFamily="34" charset="0"/>
                <a:cs typeface="Arial" pitchFamily="34" charset="0"/>
              </a:rPr>
              <a:t> El principal logro de la Conferencia fue el acuerdo sobre la </a:t>
            </a:r>
            <a:r>
              <a:rPr lang="es-ES" sz="1400" b="1" dirty="0" smtClean="0">
                <a:latin typeface="Arial" pitchFamily="34" charset="0"/>
                <a:cs typeface="Arial" pitchFamily="34" charset="0"/>
              </a:rPr>
              <a:t>Convención Marco de las Naciones Unidas sobre el Cambio Climático</a:t>
            </a:r>
            <a:r>
              <a:rPr lang="es-ES" sz="1400" dirty="0" smtClean="0">
                <a:latin typeface="Arial" pitchFamily="34" charset="0"/>
                <a:cs typeface="Arial" pitchFamily="34" charset="0"/>
              </a:rPr>
              <a:t>.</a:t>
            </a:r>
            <a:endParaRPr lang="es-ES" dirty="0" smtClean="0"/>
          </a:p>
          <a:p>
            <a:endParaRPr lang="es-E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NORMATIVAS</a:t>
            </a:r>
            <a:endParaRPr lang="es-ES" dirty="0"/>
          </a:p>
        </p:txBody>
      </p:sp>
      <p:sp>
        <p:nvSpPr>
          <p:cNvPr id="3" name="2 Rectángulo"/>
          <p:cNvSpPr/>
          <p:nvPr/>
        </p:nvSpPr>
        <p:spPr>
          <a:xfrm>
            <a:off x="1000100" y="1714487"/>
            <a:ext cx="7643866" cy="4247317"/>
          </a:xfrm>
          <a:prstGeom prst="rect">
            <a:avLst/>
          </a:prstGeom>
        </p:spPr>
        <p:txBody>
          <a:bodyPr wrap="square">
            <a:spAutoFit/>
          </a:bodyPr>
          <a:lstStyle/>
          <a:p>
            <a:r>
              <a:rPr lang="es-ES" dirty="0" smtClean="0"/>
              <a:t>PROTOCOLO DE KIOTO:</a:t>
            </a:r>
          </a:p>
          <a:p>
            <a:endParaRPr lang="es-ES" dirty="0" smtClean="0"/>
          </a:p>
          <a:p>
            <a:r>
              <a:rPr lang="es-ES" dirty="0" smtClean="0"/>
              <a:t>El </a:t>
            </a:r>
            <a:r>
              <a:rPr lang="es-ES" b="1" dirty="0" smtClean="0"/>
              <a:t>Protocolo de Kioto sobre el cambio climático</a:t>
            </a:r>
            <a:r>
              <a:rPr lang="es-ES" dirty="0" smtClean="0"/>
              <a:t> es un acuerdo internacional que tiene por objetivo reducir las emisiones de seis gases provocadores del calentamiento global: dióxido de carbono (CO</a:t>
            </a:r>
            <a:r>
              <a:rPr lang="es-ES" baseline="-25000" dirty="0" smtClean="0"/>
              <a:t>2</a:t>
            </a:r>
            <a:r>
              <a:rPr lang="es-ES" dirty="0" smtClean="0"/>
              <a:t>), gas metano (CH</a:t>
            </a:r>
            <a:r>
              <a:rPr lang="es-ES" baseline="-25000" dirty="0" smtClean="0"/>
              <a:t>4</a:t>
            </a:r>
            <a:r>
              <a:rPr lang="es-ES" dirty="0" smtClean="0"/>
              <a:t>) y óxido nitroso (N</a:t>
            </a:r>
            <a:r>
              <a:rPr lang="es-ES" baseline="-25000" dirty="0" smtClean="0"/>
              <a:t>2</a:t>
            </a:r>
            <a:r>
              <a:rPr lang="es-ES" dirty="0" smtClean="0"/>
              <a:t>O), además de tres gases industriales </a:t>
            </a:r>
            <a:r>
              <a:rPr lang="es-ES" dirty="0" err="1" smtClean="0"/>
              <a:t>fluorados</a:t>
            </a:r>
            <a:r>
              <a:rPr lang="es-ES" dirty="0" smtClean="0"/>
              <a:t>: </a:t>
            </a:r>
            <a:r>
              <a:rPr lang="es-ES" dirty="0" err="1" smtClean="0"/>
              <a:t>Hidrofluorocarbonos</a:t>
            </a:r>
            <a:r>
              <a:rPr lang="es-ES" dirty="0" smtClean="0"/>
              <a:t> (HFC), </a:t>
            </a:r>
            <a:r>
              <a:rPr lang="es-ES" dirty="0" err="1" smtClean="0"/>
              <a:t>Perfluorocarbonos</a:t>
            </a:r>
            <a:r>
              <a:rPr lang="es-ES" dirty="0" smtClean="0"/>
              <a:t> (PFC) y </a:t>
            </a:r>
            <a:r>
              <a:rPr lang="es-ES" dirty="0" err="1" smtClean="0"/>
              <a:t>Hexafluoruro</a:t>
            </a:r>
            <a:r>
              <a:rPr lang="es-ES" dirty="0" smtClean="0"/>
              <a:t> de azufre (SF</a:t>
            </a:r>
            <a:r>
              <a:rPr lang="es-ES" baseline="-25000" dirty="0" smtClean="0"/>
              <a:t>6</a:t>
            </a:r>
            <a:r>
              <a:rPr lang="es-ES" dirty="0" smtClean="0"/>
              <a:t>), en un porcentaje aproximado de un 5%, dentro del periodo que va desde el año 2008 al 2012, en comparación a las emisiones al año 1990. </a:t>
            </a:r>
          </a:p>
          <a:p>
            <a:endParaRPr lang="es-ES" dirty="0" smtClean="0"/>
          </a:p>
          <a:p>
            <a:r>
              <a:rPr lang="es-ES" dirty="0" smtClean="0"/>
              <a:t>Por ejemplo, si la contaminación de estos gases en el año 1990 alcanzaba el 100%, al término del año 2012 deberá ser del 95%. Es preciso señalar que esto no significa que cada país deba reducir sus emisiones de gases regulados en un 5%, sino que este es un porcentaje a nivel global y, por el contrario, cada país obligado por Kioto tiene sus propios porcentajes de emisión que debe disminuir.</a:t>
            </a:r>
            <a:endParaRPr lang="es-ES" dirty="0"/>
          </a:p>
        </p:txBody>
      </p:sp>
      <p:pic>
        <p:nvPicPr>
          <p:cNvPr id="1027" name="Picture 3" descr="C:\Program Files\Microsoft Office\MEDIA\CAGCAT10\j0285360.wmf"/>
          <p:cNvPicPr>
            <a:picLocks noChangeAspect="1" noChangeArrowheads="1"/>
          </p:cNvPicPr>
          <p:nvPr/>
        </p:nvPicPr>
        <p:blipFill>
          <a:blip r:embed="rId2" cstate="print"/>
          <a:srcRect/>
          <a:stretch>
            <a:fillRect/>
          </a:stretch>
        </p:blipFill>
        <p:spPr bwMode="auto">
          <a:xfrm>
            <a:off x="6715140" y="285728"/>
            <a:ext cx="1474787" cy="1817687"/>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ES" dirty="0" smtClean="0"/>
              <a:t>PARÁMETROS DE ACTUACIÓN</a:t>
            </a:r>
            <a:endParaRPr lang="es-ES" dirty="0"/>
          </a:p>
        </p:txBody>
      </p:sp>
      <p:sp>
        <p:nvSpPr>
          <p:cNvPr id="6" name="5 CuadroTexto"/>
          <p:cNvSpPr txBox="1"/>
          <p:nvPr/>
        </p:nvSpPr>
        <p:spPr>
          <a:xfrm>
            <a:off x="1142976" y="1428736"/>
            <a:ext cx="7358114" cy="4524315"/>
          </a:xfrm>
          <a:prstGeom prst="rect">
            <a:avLst/>
          </a:prstGeom>
          <a:noFill/>
        </p:spPr>
        <p:txBody>
          <a:bodyPr wrap="square" rtlCol="0">
            <a:spAutoFit/>
          </a:bodyPr>
          <a:lstStyle/>
          <a:p>
            <a:r>
              <a:rPr lang="es-ES" dirty="0" smtClean="0"/>
              <a:t>Algunas propuestas de nuevos indicadores podrían ser, a partir de las sugerencias incluidas en los informes de "La situación en el Mundo" del </a:t>
            </a:r>
            <a:r>
              <a:rPr lang="es-ES" dirty="0" err="1" smtClean="0"/>
              <a:t>Worldwatch</a:t>
            </a:r>
            <a:r>
              <a:rPr lang="es-ES" dirty="0" smtClean="0"/>
              <a:t> </a:t>
            </a:r>
            <a:r>
              <a:rPr lang="es-ES" dirty="0" err="1" smtClean="0"/>
              <a:t>Institute</a:t>
            </a:r>
            <a:r>
              <a:rPr lang="es-ES" dirty="0" smtClean="0"/>
              <a:t>, los que se indican a continuación:</a:t>
            </a:r>
          </a:p>
          <a:p>
            <a:r>
              <a:rPr lang="es-ES" dirty="0" smtClean="0"/>
              <a:t> </a:t>
            </a:r>
          </a:p>
          <a:p>
            <a:pPr>
              <a:buFont typeface="Arial" pitchFamily="34" charset="0"/>
              <a:buChar char="•"/>
            </a:pPr>
            <a:r>
              <a:rPr lang="es-ES" dirty="0" smtClean="0"/>
              <a:t>Utilización de fuentes energéticas renovables </a:t>
            </a:r>
          </a:p>
          <a:p>
            <a:pPr>
              <a:buFont typeface="Arial" pitchFamily="34" charset="0"/>
              <a:buChar char="•"/>
            </a:pPr>
            <a:r>
              <a:rPr lang="es-ES" dirty="0" smtClean="0"/>
              <a:t>Indicador de eficiencia energética </a:t>
            </a:r>
          </a:p>
          <a:p>
            <a:pPr>
              <a:buFont typeface="Arial" pitchFamily="34" charset="0"/>
              <a:buChar char="•"/>
            </a:pPr>
            <a:r>
              <a:rPr lang="es-ES" dirty="0" smtClean="0"/>
              <a:t>Materiales reciclables </a:t>
            </a:r>
          </a:p>
          <a:p>
            <a:pPr>
              <a:buFont typeface="Arial" pitchFamily="34" charset="0"/>
              <a:buChar char="•"/>
            </a:pPr>
            <a:r>
              <a:rPr lang="es-ES" dirty="0" smtClean="0"/>
              <a:t>Residuos industriales </a:t>
            </a:r>
          </a:p>
          <a:p>
            <a:pPr>
              <a:buFont typeface="Arial" pitchFamily="34" charset="0"/>
              <a:buChar char="•"/>
            </a:pPr>
            <a:r>
              <a:rPr lang="es-ES" dirty="0" smtClean="0"/>
              <a:t>Crecimiento poblacional </a:t>
            </a:r>
          </a:p>
          <a:p>
            <a:pPr>
              <a:buFont typeface="Arial" pitchFamily="34" charset="0"/>
              <a:buChar char="•"/>
            </a:pPr>
            <a:r>
              <a:rPr lang="es-ES" dirty="0" smtClean="0"/>
              <a:t>Superficie sostenible </a:t>
            </a:r>
          </a:p>
          <a:p>
            <a:pPr>
              <a:buFont typeface="Arial" pitchFamily="34" charset="0"/>
              <a:buChar char="•"/>
            </a:pPr>
            <a:r>
              <a:rPr lang="es-ES" dirty="0" smtClean="0"/>
              <a:t>Transporte sostenible </a:t>
            </a:r>
          </a:p>
          <a:p>
            <a:pPr>
              <a:buFont typeface="Arial" pitchFamily="34" charset="0"/>
              <a:buChar char="•"/>
            </a:pPr>
            <a:r>
              <a:rPr lang="es-ES" dirty="0" smtClean="0"/>
              <a:t>Biodiversidad </a:t>
            </a:r>
          </a:p>
          <a:p>
            <a:pPr>
              <a:buFont typeface="Arial" pitchFamily="34" charset="0"/>
              <a:buChar char="•"/>
            </a:pPr>
            <a:r>
              <a:rPr lang="es-ES" dirty="0" smtClean="0"/>
              <a:t>Desigualdad social </a:t>
            </a:r>
          </a:p>
          <a:p>
            <a:pPr>
              <a:buFont typeface="Arial" pitchFamily="34" charset="0"/>
              <a:buChar char="•"/>
            </a:pPr>
            <a:r>
              <a:rPr lang="es-ES" dirty="0" smtClean="0"/>
              <a:t>Paro </a:t>
            </a:r>
          </a:p>
          <a:p>
            <a:pPr>
              <a:buFont typeface="Arial" pitchFamily="34" charset="0"/>
              <a:buChar char="•"/>
            </a:pPr>
            <a:r>
              <a:rPr lang="es-ES" dirty="0" smtClean="0"/>
              <a:t>Precariedad laboral </a:t>
            </a:r>
          </a:p>
          <a:p>
            <a:pPr>
              <a:buFont typeface="Arial" pitchFamily="34" charset="0"/>
              <a:buChar char="•"/>
            </a:pPr>
            <a:r>
              <a:rPr lang="es-ES" dirty="0" smtClean="0"/>
              <a:t>Integración étnica </a:t>
            </a:r>
            <a:endParaRPr lang="es-ES" dirty="0"/>
          </a:p>
        </p:txBody>
      </p:sp>
      <p:pic>
        <p:nvPicPr>
          <p:cNvPr id="7" name="Picture 4" descr="C:\Program Files\Microsoft Office\MEDIA\CAGCAT10\j0335112.wmf"/>
          <p:cNvPicPr>
            <a:picLocks noChangeAspect="1" noChangeArrowheads="1"/>
          </p:cNvPicPr>
          <p:nvPr/>
        </p:nvPicPr>
        <p:blipFill>
          <a:blip r:embed="rId2" cstate="print"/>
          <a:srcRect/>
          <a:stretch>
            <a:fillRect/>
          </a:stretch>
        </p:blipFill>
        <p:spPr bwMode="auto">
          <a:xfrm>
            <a:off x="4929190" y="2714620"/>
            <a:ext cx="3252804" cy="3252804"/>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CASO CONCRETO: SISTEMA DE TRANSPORTES SOSTENIBLES</a:t>
            </a:r>
            <a:endParaRPr lang="es-ES" dirty="0"/>
          </a:p>
        </p:txBody>
      </p:sp>
      <p:sp>
        <p:nvSpPr>
          <p:cNvPr id="3" name="2 CuadroTexto"/>
          <p:cNvSpPr txBox="1"/>
          <p:nvPr/>
        </p:nvSpPr>
        <p:spPr>
          <a:xfrm>
            <a:off x="1071538" y="1857364"/>
            <a:ext cx="7286676" cy="4247317"/>
          </a:xfrm>
          <a:prstGeom prst="rect">
            <a:avLst/>
          </a:prstGeom>
          <a:noFill/>
        </p:spPr>
        <p:txBody>
          <a:bodyPr wrap="square" rtlCol="0">
            <a:spAutoFit/>
          </a:bodyPr>
          <a:lstStyle/>
          <a:p>
            <a:r>
              <a:rPr lang="es-ES" dirty="0" smtClean="0"/>
              <a:t>COCHES ELÉCTRICOS: PROYECTO MOVELE </a:t>
            </a:r>
            <a:r>
              <a:rPr lang="es-ES" dirty="0" smtClean="0">
                <a:hlinkClick r:id="rId3"/>
              </a:rPr>
              <a:t>http://www.idae.es/index.php/mod.pags/mem.detalle/id.407</a:t>
            </a:r>
            <a:r>
              <a:rPr lang="es-ES" dirty="0" smtClean="0"/>
              <a:t> </a:t>
            </a:r>
          </a:p>
          <a:p>
            <a:endParaRPr lang="es-ES" dirty="0" smtClean="0"/>
          </a:p>
          <a:p>
            <a:r>
              <a:rPr lang="es-ES" dirty="0" smtClean="0"/>
              <a:t>COCHES HÍBRIDOS: </a:t>
            </a:r>
            <a:r>
              <a:rPr lang="es-ES" dirty="0" smtClean="0">
                <a:hlinkClick r:id="rId4"/>
              </a:rPr>
              <a:t>http://www.automovilhibrido.com/</a:t>
            </a:r>
            <a:r>
              <a:rPr lang="es-ES" dirty="0" smtClean="0"/>
              <a:t> </a:t>
            </a:r>
          </a:p>
          <a:p>
            <a:endParaRPr lang="es-ES" dirty="0" smtClean="0"/>
          </a:p>
          <a:p>
            <a:r>
              <a:rPr lang="es-ES" dirty="0" smtClean="0"/>
              <a:t>AUTOBUSES PROPULSADOS POR ENERGÍAS ALTERNATIVAS: </a:t>
            </a:r>
            <a:r>
              <a:rPr lang="es-ES" dirty="0" smtClean="0">
                <a:hlinkClick r:id="rId5"/>
              </a:rPr>
              <a:t>http://www.tussam.es/index.php?id=156</a:t>
            </a:r>
            <a:r>
              <a:rPr lang="es-ES" dirty="0" smtClean="0"/>
              <a:t> </a:t>
            </a:r>
          </a:p>
          <a:p>
            <a:endParaRPr lang="es-ES" dirty="0" smtClean="0"/>
          </a:p>
          <a:p>
            <a:r>
              <a:rPr lang="es-ES" dirty="0" smtClean="0"/>
              <a:t>TRANVÍAS o TRENES: </a:t>
            </a:r>
            <a:r>
              <a:rPr lang="es-ES" dirty="0" smtClean="0">
                <a:hlinkClick r:id="rId6"/>
              </a:rPr>
              <a:t>http://www.styralia.com/index.php?option=com_content&amp;task=view&amp;id=181&amp;Itemid=2</a:t>
            </a:r>
            <a:r>
              <a:rPr lang="es-ES" dirty="0" smtClean="0"/>
              <a:t> </a:t>
            </a:r>
          </a:p>
          <a:p>
            <a:endParaRPr lang="es-ES" dirty="0" smtClean="0"/>
          </a:p>
          <a:p>
            <a:r>
              <a:rPr lang="es-ES" dirty="0" smtClean="0"/>
              <a:t>CARRILES-BICI: </a:t>
            </a:r>
            <a:r>
              <a:rPr lang="es-ES" dirty="0" smtClean="0">
                <a:hlinkClick r:id="rId7"/>
              </a:rPr>
              <a:t>http://www.sevilla.org/sevillaenbici/</a:t>
            </a:r>
            <a:r>
              <a:rPr lang="es-ES" dirty="0" smtClean="0"/>
              <a:t> </a:t>
            </a:r>
          </a:p>
          <a:p>
            <a:endParaRPr lang="es-ES" dirty="0" smtClean="0"/>
          </a:p>
          <a:p>
            <a:endParaRPr lang="es-E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ES" dirty="0" smtClean="0"/>
              <a:t>RETOS</a:t>
            </a:r>
            <a:endParaRPr lang="es-ES" dirty="0"/>
          </a:p>
        </p:txBody>
      </p:sp>
      <p:sp>
        <p:nvSpPr>
          <p:cNvPr id="6" name="5 CuadroTexto"/>
          <p:cNvSpPr txBox="1"/>
          <p:nvPr/>
        </p:nvSpPr>
        <p:spPr>
          <a:xfrm>
            <a:off x="714348" y="1214422"/>
            <a:ext cx="7643866" cy="5909310"/>
          </a:xfrm>
          <a:prstGeom prst="rect">
            <a:avLst/>
          </a:prstGeom>
          <a:noFill/>
        </p:spPr>
        <p:txBody>
          <a:bodyPr wrap="square" rtlCol="0">
            <a:spAutoFit/>
          </a:bodyPr>
          <a:lstStyle/>
          <a:p>
            <a:r>
              <a:rPr lang="es-ES" b="1" dirty="0" smtClean="0"/>
              <a:t>La incapacidad de la especie humana para vivir en armonía con el planeta, la gran interacción entre el hombre y el sistema natural, son los grandes problemas </a:t>
            </a:r>
            <a:r>
              <a:rPr lang="es-ES" b="1" dirty="0" err="1" smtClean="0"/>
              <a:t>mediambientales</a:t>
            </a:r>
            <a:r>
              <a:rPr lang="es-ES" b="1" dirty="0" smtClean="0"/>
              <a:t> de hoy. Hasta nuestros días, ninguna especie, excepto el hombre, ha conseguido modificar tan substancialmente, en tan poco tiempo, las características propias del planeta. </a:t>
            </a:r>
          </a:p>
          <a:p>
            <a:endParaRPr lang="es-ES" b="1" dirty="0" smtClean="0"/>
          </a:p>
          <a:p>
            <a:r>
              <a:rPr lang="es-ES" b="1" dirty="0" smtClean="0"/>
              <a:t>Así, se plantean los grandes problemas planetarios siguientes: </a:t>
            </a:r>
          </a:p>
          <a:p>
            <a:pPr>
              <a:buFont typeface="Wingdings" pitchFamily="2" charset="2"/>
              <a:buChar char="ü"/>
            </a:pPr>
            <a:r>
              <a:rPr lang="es-ES" b="1" dirty="0" smtClean="0"/>
              <a:t>Superpoblación y desigualdades </a:t>
            </a:r>
          </a:p>
          <a:p>
            <a:pPr>
              <a:buFont typeface="Wingdings" pitchFamily="2" charset="2"/>
              <a:buChar char="ü"/>
            </a:pPr>
            <a:r>
              <a:rPr lang="es-ES" b="1" dirty="0" smtClean="0"/>
              <a:t>El incremento del efecto invernadero </a:t>
            </a:r>
          </a:p>
          <a:p>
            <a:pPr>
              <a:buFont typeface="Wingdings" pitchFamily="2" charset="2"/>
              <a:buChar char="ü"/>
            </a:pPr>
            <a:r>
              <a:rPr lang="es-ES" b="1" dirty="0" smtClean="0"/>
              <a:t>Destrucción de la capa de ozono </a:t>
            </a:r>
          </a:p>
          <a:p>
            <a:pPr>
              <a:buFont typeface="Wingdings" pitchFamily="2" charset="2"/>
              <a:buChar char="ü"/>
            </a:pPr>
            <a:r>
              <a:rPr lang="es-ES" b="1" dirty="0" smtClean="0"/>
              <a:t>Humanización del paisaje </a:t>
            </a:r>
          </a:p>
          <a:p>
            <a:pPr>
              <a:buFont typeface="Wingdings" pitchFamily="2" charset="2"/>
              <a:buChar char="ü"/>
            </a:pPr>
            <a:r>
              <a:rPr lang="es-ES" b="1" dirty="0" smtClean="0"/>
              <a:t>Preservación de la biodiversidad </a:t>
            </a:r>
          </a:p>
          <a:p>
            <a:pPr>
              <a:buFont typeface="Wingdings" pitchFamily="2" charset="2"/>
              <a:buChar char="ü"/>
            </a:pPr>
            <a:r>
              <a:rPr lang="es-ES" b="1" dirty="0" smtClean="0"/>
              <a:t>La erosión, la desertización y la destrucción de la selva </a:t>
            </a:r>
          </a:p>
          <a:p>
            <a:pPr>
              <a:buFont typeface="Wingdings" pitchFamily="2" charset="2"/>
              <a:buChar char="ü"/>
            </a:pPr>
            <a:endParaRPr lang="es-ES" dirty="0" smtClean="0"/>
          </a:p>
          <a:p>
            <a:r>
              <a:rPr lang="es-ES" dirty="0" smtClean="0"/>
              <a:t>Y a </a:t>
            </a:r>
            <a:r>
              <a:rPr lang="es-ES" b="1" dirty="0" smtClean="0"/>
              <a:t>escala local</a:t>
            </a:r>
            <a:r>
              <a:rPr lang="es-ES" dirty="0" smtClean="0"/>
              <a:t>: </a:t>
            </a:r>
          </a:p>
          <a:p>
            <a:pPr>
              <a:buFont typeface="Wingdings" pitchFamily="2" charset="2"/>
              <a:buChar char="ü"/>
            </a:pPr>
            <a:r>
              <a:rPr lang="es-ES" dirty="0" smtClean="0"/>
              <a:t>El sistema productivo </a:t>
            </a:r>
          </a:p>
          <a:p>
            <a:pPr>
              <a:buFont typeface="Wingdings" pitchFamily="2" charset="2"/>
              <a:buChar char="ü"/>
            </a:pPr>
            <a:r>
              <a:rPr lang="es-ES" dirty="0" smtClean="0"/>
              <a:t>El agua </a:t>
            </a:r>
          </a:p>
          <a:p>
            <a:pPr>
              <a:buFont typeface="Wingdings" pitchFamily="2" charset="2"/>
              <a:buChar char="ü"/>
            </a:pPr>
            <a:r>
              <a:rPr lang="es-ES" dirty="0" smtClean="0"/>
              <a:t>Los residuos domésticos </a:t>
            </a:r>
          </a:p>
          <a:p>
            <a:pPr>
              <a:buFont typeface="Wingdings" pitchFamily="2" charset="2"/>
              <a:buChar char="ü"/>
            </a:pPr>
            <a:r>
              <a:rPr lang="es-ES" dirty="0" smtClean="0"/>
              <a:t>Suministro energético </a:t>
            </a:r>
          </a:p>
          <a:p>
            <a:pPr>
              <a:buFont typeface="Wingdings" pitchFamily="2" charset="2"/>
              <a:buChar char="ü"/>
            </a:pPr>
            <a:r>
              <a:rPr lang="es-ES" dirty="0" smtClean="0"/>
              <a:t>El sistema de transportes </a:t>
            </a:r>
          </a:p>
          <a:p>
            <a:endParaRPr lang="es-E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355</TotalTime>
  <Words>1070</Words>
  <Application>Microsoft Office PowerPoint</Application>
  <PresentationFormat>Presentación en pantalla (4:3)</PresentationFormat>
  <Paragraphs>107</Paragraphs>
  <Slides>11</Slides>
  <Notes>0</Notes>
  <HiddenSlides>0</HiddenSlides>
  <MMClips>0</MMClips>
  <ScaleCrop>false</ScaleCrop>
  <HeadingPairs>
    <vt:vector size="4" baseType="variant">
      <vt:variant>
        <vt:lpstr>Tema</vt:lpstr>
      </vt:variant>
      <vt:variant>
        <vt:i4>1</vt:i4>
      </vt:variant>
      <vt:variant>
        <vt:lpstr>Títulos de diapositiva</vt:lpstr>
      </vt:variant>
      <vt:variant>
        <vt:i4>11</vt:i4>
      </vt:variant>
    </vt:vector>
  </HeadingPairs>
  <TitlesOfParts>
    <vt:vector size="12" baseType="lpstr">
      <vt:lpstr>Tema de Office</vt:lpstr>
      <vt:lpstr>DESARROLLO SOSTENIBLE</vt:lpstr>
      <vt:lpstr>DEFINICIÓN DESARROLLO SOSTENIBLE</vt:lpstr>
      <vt:lpstr>ACTIVIDADES SOSTENIBLES</vt:lpstr>
      <vt:lpstr>LISTADO ACTIVIDADES SOSTENIBLES DE LOS ALUMNOS DE 3º ESO B/C</vt:lpstr>
      <vt:lpstr>NORMATIVAS</vt:lpstr>
      <vt:lpstr>NORMATIVAS</vt:lpstr>
      <vt:lpstr>PARÁMETROS DE ACTUACIÓN</vt:lpstr>
      <vt:lpstr>CASO CONCRETO: SISTEMA DE TRANSPORTES SOSTENIBLES</vt:lpstr>
      <vt:lpstr>RETOS</vt:lpstr>
      <vt:lpstr>CONCLUSIONES</vt:lpstr>
      <vt:lpstr>¡¡¡AÚN NOS QUEDA TIEMPO!!!</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DESARROLLO SOSTENIBLE</dc:title>
  <dc:creator>usuario</dc:creator>
  <cp:lastModifiedBy>usuario</cp:lastModifiedBy>
  <cp:revision>51</cp:revision>
  <dcterms:created xsi:type="dcterms:W3CDTF">2009-09-19T09:08:02Z</dcterms:created>
  <dcterms:modified xsi:type="dcterms:W3CDTF">2009-09-21T12:00:16Z</dcterms:modified>
</cp:coreProperties>
</file>